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6" r:id="rId3"/>
    <p:sldId id="259" r:id="rId4"/>
    <p:sldId id="261" r:id="rId5"/>
    <p:sldId id="260" r:id="rId6"/>
    <p:sldId id="262" r:id="rId7"/>
    <p:sldId id="266" r:id="rId8"/>
    <p:sldId id="269" r:id="rId9"/>
    <p:sldId id="265" r:id="rId10"/>
    <p:sldId id="263" r:id="rId11"/>
    <p:sldId id="267" r:id="rId12"/>
    <p:sldId id="270"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C5932A9-0233-4091-8E7F-B97AC0F866F0}" type="slidenum">
              <a:rPr lang="en-US" altLang="en-US"/>
              <a:pPr/>
              <a:t>‹#›</a:t>
            </a:fld>
            <a:endParaRPr lang="en-US" altLang="en-US"/>
          </a:p>
        </p:txBody>
      </p:sp>
    </p:spTree>
    <p:extLst>
      <p:ext uri="{BB962C8B-B14F-4D97-AF65-F5344CB8AC3E}">
        <p14:creationId xmlns:p14="http://schemas.microsoft.com/office/powerpoint/2010/main" val="36241092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D0F0B-1074-4091-91EC-CFF758AF75A0}" type="slidenum">
              <a:rPr lang="en-US" altLang="en-US"/>
              <a:pPr/>
              <a:t>1</a:t>
            </a:fld>
            <a:endParaRPr lang="en-US" alt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1A3A0-8567-4995-9018-1ABE0DFD241E}" type="slidenum">
              <a:rPr lang="en-US" altLang="en-US"/>
              <a:pPr/>
              <a:t>4</a:t>
            </a:fld>
            <a:endParaRPr lang="en-US"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ltLang="en-US"/>
              <a:t>[Greet – hi – zen]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5A301-35DB-406D-89A3-841A549C3F1E}" type="slidenum">
              <a:rPr lang="en-US" altLang="en-US"/>
              <a:pPr/>
              <a:t>5</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The most famous of the lunar cities but there were many others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39252-4BE3-4049-BBBF-D8F77A57A40E}" type="slidenum">
              <a:rPr lang="en-US" altLang="en-US"/>
              <a:pPr/>
              <a:t>6</a:t>
            </a:fld>
            <a:endParaRPr lang="en-US" altLang="en-US"/>
          </a:p>
        </p:txBody>
      </p:sp>
      <p:sp>
        <p:nvSpPr>
          <p:cNvPr id="30722" name="Rectangle 2"/>
          <p:cNvSpPr>
            <a:spLocks noRo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en-US"/>
              <a:t>In years to come active imaginations put in roads and tree lines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5FEFF-4560-4252-A5E1-46519A4EFAF9}" type="slidenum">
              <a:rPr lang="en-US" altLang="en-US"/>
              <a:pPr/>
              <a:t>9</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a:t>Rukl map 32</a:t>
            </a:r>
          </a:p>
          <a:p>
            <a:r>
              <a:rPr lang="en-US" altLang="en-US"/>
              <a:t>[ere – tos – theneez]</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30DEB7-E07E-480E-8ED7-69775F914B96}" type="slidenum">
              <a:rPr lang="en-US" altLang="en-US"/>
              <a:pPr/>
              <a:t>11</a:t>
            </a:fld>
            <a:endParaRPr lang="en-US" alt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ltLang="en-US"/>
              <a:t>Best to use 60mm refractor plus 6mm Radian gives me 91X</a:t>
            </a:r>
          </a:p>
          <a:p>
            <a:r>
              <a:rPr lang="en-US" altLang="en-US"/>
              <a:t>Whole moon in eye piece – this is a small object at that power</a:t>
            </a:r>
          </a:p>
          <a:p>
            <a:r>
              <a:rPr lang="en-US" altLang="en-US"/>
              <a:t>Fun to let your imagination put you in the shoes of an 1822 observer</a:t>
            </a:r>
          </a:p>
          <a:p>
            <a:r>
              <a:rPr lang="en-US" altLang="en-US"/>
              <a:t>I have never seen the star temple – but I always am on the look out for it</a:t>
            </a:r>
          </a:p>
          <a:p>
            <a:r>
              <a:rPr lang="en-US" altLang="en-US"/>
              <a:t>Little is known about this part of the moon – its unusual angled hills do stand out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88F2C-C3E5-423D-9698-76C2E1151CE8}" type="slidenum">
              <a:rPr lang="en-US" altLang="en-US"/>
              <a:pPr/>
              <a:t>13</a:t>
            </a:fld>
            <a:endParaRPr lang="en-US"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a:t>Remember the moon is up for viewing 25 days a month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A3492E-D907-4B8B-A9E2-E4446D23FEBA}" type="slidenum">
              <a:rPr lang="en-US" altLang="en-US"/>
              <a:pPr/>
              <a:t>‹#›</a:t>
            </a:fld>
            <a:endParaRPr lang="en-US" altLang="en-US"/>
          </a:p>
        </p:txBody>
      </p:sp>
    </p:spTree>
    <p:extLst>
      <p:ext uri="{BB962C8B-B14F-4D97-AF65-F5344CB8AC3E}">
        <p14:creationId xmlns:p14="http://schemas.microsoft.com/office/powerpoint/2010/main" val="53524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DE2AE4-799C-4885-82DD-442A27157EEB}" type="slidenum">
              <a:rPr lang="en-US" altLang="en-US"/>
              <a:pPr/>
              <a:t>‹#›</a:t>
            </a:fld>
            <a:endParaRPr lang="en-US" altLang="en-US"/>
          </a:p>
        </p:txBody>
      </p:sp>
    </p:spTree>
    <p:extLst>
      <p:ext uri="{BB962C8B-B14F-4D97-AF65-F5344CB8AC3E}">
        <p14:creationId xmlns:p14="http://schemas.microsoft.com/office/powerpoint/2010/main" val="14873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9A9ED4-8704-4CB4-AA62-DCD86F37DB2B}" type="slidenum">
              <a:rPr lang="en-US" altLang="en-US"/>
              <a:pPr/>
              <a:t>‹#›</a:t>
            </a:fld>
            <a:endParaRPr lang="en-US" altLang="en-US"/>
          </a:p>
        </p:txBody>
      </p:sp>
    </p:spTree>
    <p:extLst>
      <p:ext uri="{BB962C8B-B14F-4D97-AF65-F5344CB8AC3E}">
        <p14:creationId xmlns:p14="http://schemas.microsoft.com/office/powerpoint/2010/main" val="14632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7315E62-949B-46D1-8A18-45EE53C553BD}" type="slidenum">
              <a:rPr lang="en-US" altLang="en-US"/>
              <a:pPr/>
              <a:t>‹#›</a:t>
            </a:fld>
            <a:endParaRPr lang="en-US" altLang="en-US"/>
          </a:p>
        </p:txBody>
      </p:sp>
    </p:spTree>
    <p:extLst>
      <p:ext uri="{BB962C8B-B14F-4D97-AF65-F5344CB8AC3E}">
        <p14:creationId xmlns:p14="http://schemas.microsoft.com/office/powerpoint/2010/main" val="325034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511D2AE-625A-4233-973C-9628A110F48B}" type="slidenum">
              <a:rPr lang="en-US" altLang="en-US"/>
              <a:pPr/>
              <a:t>‹#›</a:t>
            </a:fld>
            <a:endParaRPr lang="en-US" altLang="en-US"/>
          </a:p>
        </p:txBody>
      </p:sp>
    </p:spTree>
    <p:extLst>
      <p:ext uri="{BB962C8B-B14F-4D97-AF65-F5344CB8AC3E}">
        <p14:creationId xmlns:p14="http://schemas.microsoft.com/office/powerpoint/2010/main" val="285535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2D46EA-D291-4333-8361-777CED17F821}" type="slidenum">
              <a:rPr lang="en-US" altLang="en-US"/>
              <a:pPr/>
              <a:t>‹#›</a:t>
            </a:fld>
            <a:endParaRPr lang="en-US" altLang="en-US"/>
          </a:p>
        </p:txBody>
      </p:sp>
    </p:spTree>
    <p:extLst>
      <p:ext uri="{BB962C8B-B14F-4D97-AF65-F5344CB8AC3E}">
        <p14:creationId xmlns:p14="http://schemas.microsoft.com/office/powerpoint/2010/main" val="146738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6C08694-D92C-4CFC-A6D1-E6698E410A94}" type="slidenum">
              <a:rPr lang="en-US" altLang="en-US"/>
              <a:pPr/>
              <a:t>‹#›</a:t>
            </a:fld>
            <a:endParaRPr lang="en-US" altLang="en-US"/>
          </a:p>
        </p:txBody>
      </p:sp>
    </p:spTree>
    <p:extLst>
      <p:ext uri="{BB962C8B-B14F-4D97-AF65-F5344CB8AC3E}">
        <p14:creationId xmlns:p14="http://schemas.microsoft.com/office/powerpoint/2010/main" val="241052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950CF3C-BE9C-45CC-996B-2D91AB89DC1A}" type="slidenum">
              <a:rPr lang="en-US" altLang="en-US"/>
              <a:pPr/>
              <a:t>‹#›</a:t>
            </a:fld>
            <a:endParaRPr lang="en-US" altLang="en-US"/>
          </a:p>
        </p:txBody>
      </p:sp>
    </p:spTree>
    <p:extLst>
      <p:ext uri="{BB962C8B-B14F-4D97-AF65-F5344CB8AC3E}">
        <p14:creationId xmlns:p14="http://schemas.microsoft.com/office/powerpoint/2010/main" val="426539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3C480C9-0226-4A44-A3BD-2050D65345CC}" type="slidenum">
              <a:rPr lang="en-US" altLang="en-US"/>
              <a:pPr/>
              <a:t>‹#›</a:t>
            </a:fld>
            <a:endParaRPr lang="en-US" altLang="en-US"/>
          </a:p>
        </p:txBody>
      </p:sp>
    </p:spTree>
    <p:extLst>
      <p:ext uri="{BB962C8B-B14F-4D97-AF65-F5344CB8AC3E}">
        <p14:creationId xmlns:p14="http://schemas.microsoft.com/office/powerpoint/2010/main" val="217729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642C21D-BAD3-46A4-8B71-69E881F92C81}" type="slidenum">
              <a:rPr lang="en-US" altLang="en-US"/>
              <a:pPr/>
              <a:t>‹#›</a:t>
            </a:fld>
            <a:endParaRPr lang="en-US" altLang="en-US"/>
          </a:p>
        </p:txBody>
      </p:sp>
    </p:spTree>
    <p:extLst>
      <p:ext uri="{BB962C8B-B14F-4D97-AF65-F5344CB8AC3E}">
        <p14:creationId xmlns:p14="http://schemas.microsoft.com/office/powerpoint/2010/main" val="144502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302B396-32A8-41C0-8ACE-CCF90CCBB45F}" type="slidenum">
              <a:rPr lang="en-US" altLang="en-US"/>
              <a:pPr/>
              <a:t>‹#›</a:t>
            </a:fld>
            <a:endParaRPr lang="en-US" altLang="en-US"/>
          </a:p>
        </p:txBody>
      </p:sp>
    </p:spTree>
    <p:extLst>
      <p:ext uri="{BB962C8B-B14F-4D97-AF65-F5344CB8AC3E}">
        <p14:creationId xmlns:p14="http://schemas.microsoft.com/office/powerpoint/2010/main" val="18104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FC0CF3-EADD-4446-B510-6B401EAE274D}" type="slidenum">
              <a:rPr lang="en-US" altLang="en-US"/>
              <a:pPr/>
              <a:t>‹#›</a:t>
            </a:fld>
            <a:endParaRPr lang="en-US" altLang="en-US"/>
          </a:p>
        </p:txBody>
      </p:sp>
    </p:spTree>
    <p:extLst>
      <p:ext uri="{BB962C8B-B14F-4D97-AF65-F5344CB8AC3E}">
        <p14:creationId xmlns:p14="http://schemas.microsoft.com/office/powerpoint/2010/main" val="239278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F0D735D-949C-442F-8CEA-A6E02C24E5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endParaRPr lang="en-US" altLang="en-US"/>
          </a:p>
        </p:txBody>
      </p:sp>
      <p:sp>
        <p:nvSpPr>
          <p:cNvPr id="4099" name="Rectangle 3"/>
          <p:cNvSpPr>
            <a:spLocks noGrp="1" noChangeArrowheads="1"/>
          </p:cNvSpPr>
          <p:nvPr>
            <p:ph type="subTitle" idx="1"/>
          </p:nvPr>
        </p:nvSpPr>
        <p:spPr/>
        <p:txBody>
          <a:bodyPr/>
          <a:lstStyle/>
          <a:p>
            <a:endParaRPr lang="en-US" altLang="en-US"/>
          </a:p>
        </p:txBody>
      </p:sp>
      <p:pic>
        <p:nvPicPr>
          <p:cNvPr id="4100" name="Picture 4" descr="21 Days Old Moon"/>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381000"/>
            <a:ext cx="5981700" cy="5981700"/>
          </a:xfrm>
          <a:prstGeom prst="rect">
            <a:avLst/>
          </a:prstGeom>
          <a:noFill/>
          <a:extLst>
            <a:ext uri="{909E8E84-426E-40DD-AFC4-6F175D3DCCD1}">
              <a14:hiddenFill xmlns:a14="http://schemas.microsoft.com/office/drawing/2010/main">
                <a:solidFill>
                  <a:srgbClr val="FFFFFF"/>
                </a:solidFill>
              </a14:hiddenFill>
            </a:ext>
          </a:extLst>
        </p:spPr>
      </p:pic>
      <p:sp>
        <p:nvSpPr>
          <p:cNvPr id="4101" name="Text Box 5"/>
          <p:cNvSpPr txBox="1">
            <a:spLocks noChangeArrowheads="1"/>
          </p:cNvSpPr>
          <p:nvPr/>
        </p:nvSpPr>
        <p:spPr bwMode="auto">
          <a:xfrm>
            <a:off x="5791200" y="457200"/>
            <a:ext cx="2819400"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a:solidFill>
                  <a:schemeClr val="bg1"/>
                </a:solidFill>
              </a:rPr>
              <a:t>LUNAR MADNESS</a:t>
            </a:r>
          </a:p>
          <a:p>
            <a:pPr algn="ctr">
              <a:spcBef>
                <a:spcPct val="50000"/>
              </a:spcBef>
            </a:pPr>
            <a:r>
              <a:rPr lang="en-US" altLang="en-US" sz="2400" b="1">
                <a:solidFill>
                  <a:schemeClr val="bg1"/>
                </a:solidFill>
              </a:rPr>
              <a:t>&amp;</a:t>
            </a:r>
          </a:p>
          <a:p>
            <a:pPr algn="ctr">
              <a:spcBef>
                <a:spcPct val="50000"/>
              </a:spcBef>
            </a:pPr>
            <a:r>
              <a:rPr lang="en-US" altLang="en-US" sz="2400" b="1">
                <a:solidFill>
                  <a:schemeClr val="bg1"/>
                </a:solidFill>
              </a:rPr>
              <a:t>PLANETARY THRILLS</a:t>
            </a:r>
          </a:p>
          <a:p>
            <a:pPr algn="ctr">
              <a:spcBef>
                <a:spcPct val="50000"/>
              </a:spcBef>
            </a:pPr>
            <a:endParaRPr lang="en-US" altLang="en-US" sz="1400" b="1">
              <a:solidFill>
                <a:schemeClr val="bg1"/>
              </a:solidFill>
            </a:endParaRPr>
          </a:p>
          <a:p>
            <a:pPr algn="ctr">
              <a:spcBef>
                <a:spcPct val="50000"/>
              </a:spcBef>
            </a:pPr>
            <a:endParaRPr lang="en-US" altLang="en-US" sz="1400" b="1">
              <a:solidFill>
                <a:schemeClr val="bg1"/>
              </a:solidFill>
            </a:endParaRPr>
          </a:p>
          <a:p>
            <a:pPr algn="ctr">
              <a:spcBef>
                <a:spcPct val="50000"/>
              </a:spcBef>
            </a:pPr>
            <a:r>
              <a:rPr lang="en-US" altLang="en-US" sz="1400" b="1">
                <a:solidFill>
                  <a:schemeClr val="bg1"/>
                </a:solidFill>
              </a:rPr>
              <a:t>The Lunar City of </a:t>
            </a:r>
          </a:p>
          <a:p>
            <a:pPr algn="ctr">
              <a:spcBef>
                <a:spcPct val="50000"/>
              </a:spcBef>
            </a:pPr>
            <a:r>
              <a:rPr lang="en-US" altLang="en-US" sz="1400" b="1">
                <a:solidFill>
                  <a:schemeClr val="bg1"/>
                </a:solidFill>
              </a:rPr>
              <a:t>WALLWERK</a:t>
            </a:r>
          </a:p>
          <a:p>
            <a:pPr algn="ctr">
              <a:spcBef>
                <a:spcPct val="50000"/>
              </a:spcBef>
            </a:pPr>
            <a:endParaRPr lang="en-US" altLang="en-US" sz="1400" b="1">
              <a:solidFill>
                <a:schemeClr val="bg1"/>
              </a:solidFill>
            </a:endParaRPr>
          </a:p>
          <a:p>
            <a:pPr algn="ctr">
              <a:spcBef>
                <a:spcPct val="50000"/>
              </a:spcBef>
            </a:pPr>
            <a:endParaRPr lang="en-US" altLang="en-US" sz="1400" b="1">
              <a:solidFill>
                <a:schemeClr val="bg1"/>
              </a:solidFill>
            </a:endParaRPr>
          </a:p>
          <a:p>
            <a:pPr algn="ctr">
              <a:spcBef>
                <a:spcPct val="50000"/>
              </a:spcBef>
            </a:pPr>
            <a:r>
              <a:rPr lang="en-US" altLang="en-US" b="1">
                <a:solidFill>
                  <a:schemeClr val="bg1"/>
                </a:solidFill>
              </a:rPr>
              <a:t>Richard Orr</a:t>
            </a:r>
          </a:p>
          <a:p>
            <a:pPr algn="ctr">
              <a:spcBef>
                <a:spcPct val="50000"/>
              </a:spcBef>
            </a:pPr>
            <a:endParaRPr lang="en-US" altLang="en-US" sz="2400" b="1">
              <a:solidFill>
                <a:schemeClr val="bg1"/>
              </a:solidFill>
            </a:endParaRPr>
          </a:p>
          <a:p>
            <a:pPr algn="ctr">
              <a:spcBef>
                <a:spcPct val="50000"/>
              </a:spcBef>
            </a:pPr>
            <a:endParaRPr lang="en-US" altLang="en-US" sz="2400" b="1">
              <a:solidFill>
                <a:schemeClr val="bg1"/>
              </a:solidFill>
            </a:endParaRPr>
          </a:p>
          <a:p>
            <a:pPr algn="ctr">
              <a:spcBef>
                <a:spcPct val="50000"/>
              </a:spcBef>
            </a:pPr>
            <a:r>
              <a:rPr lang="en-US" altLang="en-US" b="1">
                <a:solidFill>
                  <a:schemeClr val="bg1"/>
                </a:solidFill>
              </a:rPr>
              <a:t>December 16, 2004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8"/>
          <p:cNvSpPr>
            <a:spLocks noGrp="1" noChangeArrowheads="1"/>
          </p:cNvSpPr>
          <p:nvPr>
            <p:ph type="title"/>
          </p:nvPr>
        </p:nvSpPr>
        <p:spPr/>
        <p:txBody>
          <a:bodyPr/>
          <a:lstStyle/>
          <a:p>
            <a:r>
              <a:rPr lang="en-US" altLang="en-US" sz="4000">
                <a:solidFill>
                  <a:schemeClr val="bg1"/>
                </a:solidFill>
              </a:rPr>
              <a:t>Drawings by Andrew Johnson</a:t>
            </a:r>
            <a:br>
              <a:rPr lang="en-US" altLang="en-US" sz="4000">
                <a:solidFill>
                  <a:schemeClr val="bg1"/>
                </a:solidFill>
              </a:rPr>
            </a:br>
            <a:r>
              <a:rPr lang="en-US" altLang="en-US" sz="4000">
                <a:solidFill>
                  <a:schemeClr val="bg1"/>
                </a:solidFill>
              </a:rPr>
              <a:t>8 inch Newtonian (195x)</a:t>
            </a:r>
          </a:p>
        </p:txBody>
      </p:sp>
      <p:pic>
        <p:nvPicPr>
          <p:cNvPr id="15364" name="Picture 4" descr="city3"/>
          <p:cNvPicPr>
            <a:picLocks noChangeAspect="1" noChangeArrowheads="1"/>
          </p:cNvPicPr>
          <p:nvPr>
            <p:ph sz="half" idx="1"/>
          </p:nvPr>
        </p:nvPicPr>
        <p:blipFill>
          <a:blip r:embed="rId2">
            <a:lum bright="-24000" contrast="30000"/>
            <a:extLst>
              <a:ext uri="{28A0092B-C50C-407E-A947-70E740481C1C}">
                <a14:useLocalDpi xmlns:a14="http://schemas.microsoft.com/office/drawing/2010/main" val="0"/>
              </a:ext>
            </a:extLst>
          </a:blip>
          <a:srcRect b="2509"/>
          <a:stretch>
            <a:fillRect/>
          </a:stretch>
        </p:blipFill>
        <p:spPr>
          <a:xfrm>
            <a:off x="457200" y="2613025"/>
            <a:ext cx="3886200" cy="3778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7" name="Picture 7" descr="city4"/>
          <p:cNvPicPr>
            <a:picLocks noChangeAspect="1" noChangeArrowheads="1"/>
          </p:cNvPicPr>
          <p:nvPr>
            <p:ph sz="half" idx="2"/>
          </p:nvPr>
        </p:nvPicPr>
        <p:blipFill>
          <a:blip r:embed="rId3">
            <a:lum bright="-18000" contrast="30000"/>
            <a:extLst>
              <a:ext uri="{28A0092B-C50C-407E-A947-70E740481C1C}">
                <a14:useLocalDpi xmlns:a14="http://schemas.microsoft.com/office/drawing/2010/main" val="0"/>
              </a:ext>
            </a:extLst>
          </a:blip>
          <a:srcRect t="3860" b="10846"/>
          <a:stretch>
            <a:fillRect/>
          </a:stretch>
        </p:blipFill>
        <p:spPr>
          <a:xfrm>
            <a:off x="4649788" y="2667000"/>
            <a:ext cx="3621087" cy="373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p:txBody>
          <a:bodyPr/>
          <a:lstStyle/>
          <a:p>
            <a:endParaRPr lang="en-US" altLang="en-US"/>
          </a:p>
        </p:txBody>
      </p:sp>
      <p:pic>
        <p:nvPicPr>
          <p:cNvPr id="27652" name="Picture 4" descr="DSCN138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88"/>
            <a:ext cx="9144000" cy="685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p:txBody>
          <a:bodyPr/>
          <a:lstStyle/>
          <a:p>
            <a:endParaRPr lang="en-US" altLang="en-US"/>
          </a:p>
        </p:txBody>
      </p:sp>
      <p:pic>
        <p:nvPicPr>
          <p:cNvPr id="36868" name="Picture 4" descr="comet"/>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0"/>
            <a:ext cx="7086600" cy="692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1" name="Text Box 7"/>
          <p:cNvSpPr txBox="1">
            <a:spLocks noChangeArrowheads="1"/>
          </p:cNvSpPr>
          <p:nvPr/>
        </p:nvSpPr>
        <p:spPr bwMode="auto">
          <a:xfrm>
            <a:off x="304800" y="381000"/>
            <a:ext cx="22098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C/2004  Q2</a:t>
            </a:r>
          </a:p>
          <a:p>
            <a:pPr>
              <a:spcBef>
                <a:spcPct val="50000"/>
              </a:spcBef>
            </a:pPr>
            <a:r>
              <a:rPr lang="en-US" altLang="en-US" b="1">
                <a:solidFill>
                  <a:schemeClr val="bg1"/>
                </a:solidFill>
              </a:rPr>
              <a:t>155mm Refractor</a:t>
            </a:r>
          </a:p>
          <a:p>
            <a:pPr>
              <a:spcBef>
                <a:spcPct val="50000"/>
              </a:spcBef>
            </a:pPr>
            <a:r>
              <a:rPr lang="en-US" altLang="en-US" b="1">
                <a:solidFill>
                  <a:schemeClr val="bg1"/>
                </a:solidFill>
              </a:rPr>
              <a:t>50x &amp; 182x</a:t>
            </a:r>
          </a:p>
        </p:txBody>
      </p:sp>
      <p:sp>
        <p:nvSpPr>
          <p:cNvPr id="36872" name="Text Box 8"/>
          <p:cNvSpPr txBox="1">
            <a:spLocks noChangeArrowheads="1"/>
          </p:cNvSpPr>
          <p:nvPr/>
        </p:nvSpPr>
        <p:spPr bwMode="auto">
          <a:xfrm>
            <a:off x="6781800" y="5257800"/>
            <a:ext cx="2362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December 15, 2004</a:t>
            </a:r>
          </a:p>
          <a:p>
            <a:pPr>
              <a:spcBef>
                <a:spcPct val="50000"/>
              </a:spcBef>
            </a:pPr>
            <a:r>
              <a:rPr lang="en-US" altLang="en-US" b="1">
                <a:solidFill>
                  <a:schemeClr val="bg1"/>
                </a:solidFill>
              </a:rPr>
              <a:t>0100-0145 hrs UT</a:t>
            </a:r>
          </a:p>
        </p:txBody>
      </p:sp>
      <p:sp>
        <p:nvSpPr>
          <p:cNvPr id="36873" name="Text Box 9"/>
          <p:cNvSpPr txBox="1">
            <a:spLocks noChangeArrowheads="1"/>
          </p:cNvSpPr>
          <p:nvPr/>
        </p:nvSpPr>
        <p:spPr bwMode="auto">
          <a:xfrm>
            <a:off x="228600" y="5638800"/>
            <a:ext cx="2438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Est. Mag = 4.6</a:t>
            </a:r>
          </a:p>
          <a:p>
            <a:pPr>
              <a:spcBef>
                <a:spcPct val="50000"/>
              </a:spcBef>
            </a:pPr>
            <a:r>
              <a:rPr lang="en-US" altLang="en-US" b="1">
                <a:solidFill>
                  <a:schemeClr val="bg1"/>
                </a:solidFill>
              </a:rPr>
              <a:t>FOV = 1.6 degrees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b="1">
                <a:solidFill>
                  <a:schemeClr val="bg1"/>
                </a:solidFill>
              </a:rPr>
              <a:t>THANKS FOR COMING</a:t>
            </a:r>
          </a:p>
        </p:txBody>
      </p:sp>
      <p:pic>
        <p:nvPicPr>
          <p:cNvPr id="32771" name="Picture 3" descr="old moon in the new moon's arms 2days 17 hors"/>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3429000"/>
            <a:ext cx="4038600" cy="3116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descr="New Monn in old moon's arms 28 days 2 hour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34000" y="3429000"/>
            <a:ext cx="2895600"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1295400" y="17526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2774" name="Rectangle 6"/>
          <p:cNvSpPr>
            <a:spLocks noChangeArrowheads="1"/>
          </p:cNvSpPr>
          <p:nvPr/>
        </p:nvSpPr>
        <p:spPr bwMode="auto">
          <a:xfrm>
            <a:off x="4648200" y="1600200"/>
            <a:ext cx="40386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400">
                <a:solidFill>
                  <a:schemeClr val="tx1"/>
                </a:solidFill>
                <a:latin typeface="Arial" charset="0"/>
                <a:cs typeface="Arial" charset="0"/>
              </a:defRPr>
            </a:lvl1pPr>
            <a:lvl2pPr marL="742950" indent="-285750">
              <a:spcBef>
                <a:spcPct val="20000"/>
              </a:spcBef>
              <a:buChar char="–"/>
              <a:defRPr sz="2000">
                <a:solidFill>
                  <a:schemeClr val="tx1"/>
                </a:solidFill>
                <a:latin typeface="Arial" charset="0"/>
                <a:cs typeface="Arial" charset="0"/>
              </a:defRPr>
            </a:lvl2pPr>
            <a:lvl3pPr marL="1143000" indent="-228600">
              <a:spcBef>
                <a:spcPct val="20000"/>
              </a:spcBef>
              <a:buChar char="•"/>
              <a:defRPr>
                <a:solidFill>
                  <a:schemeClr val="tx1"/>
                </a:solidFill>
                <a:latin typeface="Arial" charset="0"/>
                <a:cs typeface="Arial" charset="0"/>
              </a:defRPr>
            </a:lvl3pPr>
            <a:lvl4pPr marL="1600200" indent="-228600">
              <a:spcBef>
                <a:spcPct val="20000"/>
              </a:spcBef>
              <a:buChar char="–"/>
              <a:defRPr sz="1600">
                <a:solidFill>
                  <a:schemeClr val="tx1"/>
                </a:solidFill>
                <a:latin typeface="Arial" charset="0"/>
                <a:cs typeface="Arial" charset="0"/>
              </a:defRPr>
            </a:lvl4pPr>
            <a:lvl5pPr marL="2057400" indent="-228600">
              <a:spcBef>
                <a:spcPct val="20000"/>
              </a:spcBef>
              <a:buChar char="»"/>
              <a:defRPr sz="1600">
                <a:solidFill>
                  <a:schemeClr val="tx1"/>
                </a:solidFill>
                <a:latin typeface="Arial" charset="0"/>
                <a:cs typeface="Arial" charset="0"/>
              </a:defRPr>
            </a:lvl5pPr>
            <a:lvl6pPr marL="2514600" indent="-228600" fontAlgn="base">
              <a:spcBef>
                <a:spcPct val="20000"/>
              </a:spcBef>
              <a:spcAft>
                <a:spcPct val="0"/>
              </a:spcAft>
              <a:buChar char="»"/>
              <a:defRPr sz="1600">
                <a:solidFill>
                  <a:schemeClr val="tx1"/>
                </a:solidFill>
                <a:latin typeface="Arial" charset="0"/>
                <a:cs typeface="Arial" charset="0"/>
              </a:defRPr>
            </a:lvl6pPr>
            <a:lvl7pPr marL="2971800" indent="-228600" fontAlgn="base">
              <a:spcBef>
                <a:spcPct val="20000"/>
              </a:spcBef>
              <a:spcAft>
                <a:spcPct val="0"/>
              </a:spcAft>
              <a:buChar char="»"/>
              <a:defRPr sz="1600">
                <a:solidFill>
                  <a:schemeClr val="tx1"/>
                </a:solidFill>
                <a:latin typeface="Arial" charset="0"/>
                <a:cs typeface="Arial" charset="0"/>
              </a:defRPr>
            </a:lvl7pPr>
            <a:lvl8pPr marL="3429000" indent="-228600" fontAlgn="base">
              <a:spcBef>
                <a:spcPct val="20000"/>
              </a:spcBef>
              <a:spcAft>
                <a:spcPct val="0"/>
              </a:spcAft>
              <a:buChar char="»"/>
              <a:defRPr sz="1600">
                <a:solidFill>
                  <a:schemeClr val="tx1"/>
                </a:solidFill>
                <a:latin typeface="Arial" charset="0"/>
                <a:cs typeface="Arial" charset="0"/>
              </a:defRPr>
            </a:lvl8pPr>
            <a:lvl9pPr marL="3886200" indent="-228600" fontAlgn="base">
              <a:spcBef>
                <a:spcPct val="20000"/>
              </a:spcBef>
              <a:spcAft>
                <a:spcPct val="0"/>
              </a:spcAft>
              <a:buChar char="»"/>
              <a:defRPr sz="1600">
                <a:solidFill>
                  <a:schemeClr val="tx1"/>
                </a:solidFill>
                <a:latin typeface="Arial" charset="0"/>
                <a:cs typeface="Arial" charset="0"/>
              </a:defRPr>
            </a:lvl9pPr>
          </a:lstStyle>
          <a:p>
            <a:endParaRPr lang="en-US" altLang="en-US"/>
          </a:p>
        </p:txBody>
      </p:sp>
      <p:sp>
        <p:nvSpPr>
          <p:cNvPr id="32775" name="Text Box 7"/>
          <p:cNvSpPr txBox="1">
            <a:spLocks noChangeArrowheads="1"/>
          </p:cNvSpPr>
          <p:nvPr/>
        </p:nvSpPr>
        <p:spPr bwMode="auto">
          <a:xfrm>
            <a:off x="609600" y="2133600"/>
            <a:ext cx="3810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Old moon in new moon’s arms</a:t>
            </a:r>
          </a:p>
          <a:p>
            <a:pPr>
              <a:spcBef>
                <a:spcPct val="50000"/>
              </a:spcBef>
            </a:pPr>
            <a:r>
              <a:rPr lang="en-US" altLang="en-US">
                <a:solidFill>
                  <a:schemeClr val="bg1"/>
                </a:solidFill>
              </a:rPr>
              <a:t>2 days 17 hours</a:t>
            </a:r>
          </a:p>
        </p:txBody>
      </p:sp>
      <p:sp>
        <p:nvSpPr>
          <p:cNvPr id="32776" name="Text Box 8"/>
          <p:cNvSpPr txBox="1">
            <a:spLocks noChangeArrowheads="1"/>
          </p:cNvSpPr>
          <p:nvPr/>
        </p:nvSpPr>
        <p:spPr bwMode="auto">
          <a:xfrm>
            <a:off x="5257800" y="2133600"/>
            <a:ext cx="3429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New moon in old moon’s arms</a:t>
            </a:r>
          </a:p>
          <a:p>
            <a:pPr>
              <a:spcBef>
                <a:spcPct val="50000"/>
              </a:spcBef>
            </a:pPr>
            <a:r>
              <a:rPr lang="en-US" altLang="en-US">
                <a:solidFill>
                  <a:schemeClr val="bg1"/>
                </a:solidFill>
              </a:rPr>
              <a:t>28 days 2 hours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ltLang="en-US"/>
          </a:p>
        </p:txBody>
      </p:sp>
      <p:sp>
        <p:nvSpPr>
          <p:cNvPr id="2051" name="Rectangle 3"/>
          <p:cNvSpPr>
            <a:spLocks noGrp="1" noChangeArrowheads="1"/>
          </p:cNvSpPr>
          <p:nvPr>
            <p:ph type="subTitle" idx="1"/>
          </p:nvPr>
        </p:nvSpPr>
        <p:spPr>
          <a:xfrm>
            <a:off x="533400" y="914400"/>
            <a:ext cx="8458200" cy="4724400"/>
          </a:xfrm>
        </p:spPr>
        <p:txBody>
          <a:bodyPr/>
          <a:lstStyle/>
          <a:p>
            <a:r>
              <a:rPr lang="en-US" altLang="en-US" sz="4000">
                <a:solidFill>
                  <a:schemeClr val="bg1"/>
                </a:solidFill>
              </a:rPr>
              <a:t>“We see nothing naively – all perception is a dialogue between the seer and the seen, and depends as much on what you are looking </a:t>
            </a:r>
            <a:r>
              <a:rPr lang="en-US" altLang="en-US" sz="4000" b="1">
                <a:solidFill>
                  <a:srgbClr val="FF0000"/>
                </a:solidFill>
              </a:rPr>
              <a:t>for</a:t>
            </a:r>
            <a:r>
              <a:rPr lang="en-US" altLang="en-US" sz="4000">
                <a:solidFill>
                  <a:schemeClr val="bg1"/>
                </a:solidFill>
              </a:rPr>
              <a:t> as what you are looking </a:t>
            </a:r>
            <a:r>
              <a:rPr lang="en-US" altLang="en-US" sz="4000" b="1">
                <a:solidFill>
                  <a:srgbClr val="FF0000"/>
                </a:solidFill>
              </a:rPr>
              <a:t>at</a:t>
            </a:r>
            <a:r>
              <a:rPr lang="en-US" altLang="en-US" sz="4000">
                <a:solidFill>
                  <a:schemeClr val="bg1"/>
                </a:solidFill>
              </a:rPr>
              <a:t>.”</a:t>
            </a:r>
          </a:p>
          <a:p>
            <a:endParaRPr lang="en-US" altLang="en-US" sz="3600">
              <a:solidFill>
                <a:schemeClr val="bg1"/>
              </a:solidFill>
            </a:endParaRPr>
          </a:p>
          <a:p>
            <a:r>
              <a:rPr lang="en-US" altLang="en-US" sz="2400">
                <a:solidFill>
                  <a:schemeClr val="bg1"/>
                </a:solidFill>
              </a:rPr>
              <a:t>Timothy Ferris – “Seeing in the Dark”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solidFill>
                  <a:schemeClr val="bg1"/>
                </a:solidFill>
              </a:rPr>
              <a:t>The Moon of 1822</a:t>
            </a:r>
          </a:p>
        </p:txBody>
      </p:sp>
      <p:sp>
        <p:nvSpPr>
          <p:cNvPr id="7171" name="Rectangle 3"/>
          <p:cNvSpPr>
            <a:spLocks noGrp="1" noChangeArrowheads="1"/>
          </p:cNvSpPr>
          <p:nvPr>
            <p:ph type="body" idx="1"/>
          </p:nvPr>
        </p:nvSpPr>
        <p:spPr>
          <a:xfrm>
            <a:off x="457200" y="1600200"/>
            <a:ext cx="8229600" cy="5029200"/>
          </a:xfrm>
          <a:ln/>
          <a:extLst>
            <a:ext uri="{91240B29-F687-4F45-9708-019B960494DF}">
              <a14:hiddenLine xmlns:a14="http://schemas.microsoft.com/office/drawing/2010/main" w="9525">
                <a:solidFill>
                  <a:schemeClr val="bg1"/>
                </a:solidFill>
                <a:miter lim="800000"/>
                <a:headEnd/>
                <a:tailEnd/>
              </a14:hiddenLine>
            </a:ext>
          </a:extLst>
        </p:spPr>
        <p:txBody>
          <a:bodyPr/>
          <a:lstStyle/>
          <a:p>
            <a:pPr>
              <a:lnSpc>
                <a:spcPct val="80000"/>
              </a:lnSpc>
            </a:pPr>
            <a:r>
              <a:rPr lang="en-US" altLang="en-US" sz="2400">
                <a:solidFill>
                  <a:schemeClr val="bg1"/>
                </a:solidFill>
              </a:rPr>
              <a:t>Today amateur astronomers see the moon through the eyes of 21</a:t>
            </a:r>
            <a:r>
              <a:rPr lang="en-US" altLang="en-US" sz="2400" baseline="30000">
                <a:solidFill>
                  <a:schemeClr val="bg1"/>
                </a:solidFill>
              </a:rPr>
              <a:t>st</a:t>
            </a:r>
            <a:r>
              <a:rPr lang="en-US" altLang="en-US" sz="2400">
                <a:solidFill>
                  <a:schemeClr val="bg1"/>
                </a:solidFill>
              </a:rPr>
              <a:t> century science</a:t>
            </a:r>
          </a:p>
          <a:p>
            <a:pPr>
              <a:lnSpc>
                <a:spcPct val="80000"/>
              </a:lnSpc>
              <a:buFontTx/>
              <a:buNone/>
            </a:pPr>
            <a:endParaRPr lang="en-US" altLang="en-US" sz="2400">
              <a:solidFill>
                <a:schemeClr val="bg1"/>
              </a:solidFill>
            </a:endParaRPr>
          </a:p>
          <a:p>
            <a:pPr>
              <a:lnSpc>
                <a:spcPct val="80000"/>
              </a:lnSpc>
            </a:pPr>
            <a:r>
              <a:rPr lang="en-US" altLang="en-US" sz="2400">
                <a:solidFill>
                  <a:schemeClr val="bg1"/>
                </a:solidFill>
              </a:rPr>
              <a:t>Astronomers of 1822 visualized a moon whose surface features changed, had areas of vegetation (forests) and quite possibly the existence of an intelligent race of Selenites</a:t>
            </a:r>
          </a:p>
          <a:p>
            <a:pPr>
              <a:lnSpc>
                <a:spcPct val="80000"/>
              </a:lnSpc>
            </a:pPr>
            <a:endParaRPr lang="en-US" altLang="en-US" sz="2400">
              <a:solidFill>
                <a:schemeClr val="bg1"/>
              </a:solidFill>
            </a:endParaRPr>
          </a:p>
          <a:p>
            <a:pPr>
              <a:lnSpc>
                <a:spcPct val="80000"/>
              </a:lnSpc>
            </a:pPr>
            <a:r>
              <a:rPr lang="en-US" altLang="en-US" sz="2400">
                <a:solidFill>
                  <a:schemeClr val="bg1"/>
                </a:solidFill>
              </a:rPr>
              <a:t>The hunt for evidence of the Selenites was a worthy goal for astronomers of 1822</a:t>
            </a:r>
          </a:p>
          <a:p>
            <a:pPr>
              <a:lnSpc>
                <a:spcPct val="80000"/>
              </a:lnSpc>
            </a:pPr>
            <a:endParaRPr lang="en-US" altLang="en-US" sz="2400">
              <a:solidFill>
                <a:schemeClr val="bg1"/>
              </a:solidFill>
            </a:endParaRPr>
          </a:p>
          <a:p>
            <a:pPr>
              <a:lnSpc>
                <a:spcPct val="80000"/>
              </a:lnSpc>
            </a:pPr>
            <a:r>
              <a:rPr lang="en-US" altLang="en-US" sz="2400">
                <a:solidFill>
                  <a:schemeClr val="bg1"/>
                </a:solidFill>
              </a:rPr>
              <a:t>If one looks hard enough for something he wished to find; find it he will</a:t>
            </a:r>
          </a:p>
          <a:p>
            <a:pPr>
              <a:lnSpc>
                <a:spcPct val="80000"/>
              </a:lnSpc>
              <a:buFontTx/>
              <a:buNone/>
            </a:pPr>
            <a:r>
              <a:rPr lang="en-US" altLang="en-US" sz="240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endParaRPr lang="en-US" altLang="en-US"/>
          </a:p>
        </p:txBody>
      </p:sp>
      <p:sp>
        <p:nvSpPr>
          <p:cNvPr id="10244" name="Text Box 4"/>
          <p:cNvSpPr txBox="1">
            <a:spLocks noChangeArrowheads="1"/>
          </p:cNvSpPr>
          <p:nvPr/>
        </p:nvSpPr>
        <p:spPr bwMode="auto">
          <a:xfrm>
            <a:off x="685800" y="457200"/>
            <a:ext cx="77724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bg1"/>
                </a:solidFill>
              </a:rPr>
              <a:t>Franz von Paula Gruithuisen was a well respected Bavarian.  A Doctor of Medicine and a University Instructor that taught not only medical topics but physics, chemistry, zoology, and anthropology.  He was also a well respected and keen moon observer. He is remembered today as the originator of the impact theory of lunar crater formation.</a:t>
            </a:r>
          </a:p>
          <a:p>
            <a:pPr>
              <a:spcBef>
                <a:spcPct val="50000"/>
              </a:spcBef>
            </a:pPr>
            <a:endParaRPr lang="en-US" altLang="en-US">
              <a:solidFill>
                <a:schemeClr val="bg1"/>
              </a:solidFill>
            </a:endParaRPr>
          </a:p>
        </p:txBody>
      </p:sp>
      <p:pic>
        <p:nvPicPr>
          <p:cNvPr id="10245" name="Picture 5" descr="city1"/>
          <p:cNvPicPr>
            <a:picLocks noChangeAspect="1" noChangeArrowheads="1"/>
          </p:cNvPicPr>
          <p:nvPr>
            <p:ph idx="1"/>
          </p:nvPr>
        </p:nvPicPr>
        <p:blipFill>
          <a:blip r:embed="rId3">
            <a:lum bright="-24000" contrast="30000"/>
            <a:extLst>
              <a:ext uri="{28A0092B-C50C-407E-A947-70E740481C1C}">
                <a14:useLocalDpi xmlns:a14="http://schemas.microsoft.com/office/drawing/2010/main" val="0"/>
              </a:ext>
            </a:extLst>
          </a:blip>
          <a:srcRect r="1613"/>
          <a:stretch>
            <a:fillRect/>
          </a:stretch>
        </p:blipFill>
        <p:spPr>
          <a:xfrm>
            <a:off x="2209800" y="2362200"/>
            <a:ext cx="4343400" cy="427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ltLang="en-US"/>
          </a:p>
        </p:txBody>
      </p:sp>
      <p:sp>
        <p:nvSpPr>
          <p:cNvPr id="8195" name="Rectangle 3"/>
          <p:cNvSpPr>
            <a:spLocks noGrp="1" noChangeArrowheads="1"/>
          </p:cNvSpPr>
          <p:nvPr>
            <p:ph type="body" idx="1"/>
          </p:nvPr>
        </p:nvSpPr>
        <p:spPr/>
        <p:txBody>
          <a:bodyPr/>
          <a:lstStyle/>
          <a:p>
            <a:pPr>
              <a:buFontTx/>
              <a:buNone/>
            </a:pPr>
            <a:endParaRPr lang="en-US" altLang="en-US"/>
          </a:p>
        </p:txBody>
      </p:sp>
      <p:sp>
        <p:nvSpPr>
          <p:cNvPr id="8196" name="Text Box 4"/>
          <p:cNvSpPr txBox="1">
            <a:spLocks noChangeArrowheads="1"/>
          </p:cNvSpPr>
          <p:nvPr/>
        </p:nvSpPr>
        <p:spPr bwMode="auto">
          <a:xfrm>
            <a:off x="609600" y="457200"/>
            <a:ext cx="7467600" cy="648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In the early hours of July 12, 1822 using his 2.4” refractor at 90x while viewing the last quarter moon he first spotted the fable city of Wallwerk.  He was so overpowered by emotion that his hands trembled too much for him to make a drawing.</a:t>
            </a:r>
          </a:p>
          <a:p>
            <a:pPr>
              <a:spcBef>
                <a:spcPct val="50000"/>
              </a:spcBef>
            </a:pPr>
            <a:r>
              <a:rPr lang="en-US" altLang="en-US" sz="2400">
                <a:solidFill>
                  <a:schemeClr val="bg1"/>
                </a:solidFill>
              </a:rPr>
              <a:t>“</a:t>
            </a:r>
            <a:r>
              <a:rPr lang="en-US" altLang="en-US" sz="2400">
                <a:solidFill>
                  <a:schemeClr val="bg1"/>
                </a:solidFill>
                <a:latin typeface="Monotype Corsiva" pitchFamily="66" charset="0"/>
              </a:rPr>
              <a:t>At first sight of this object I fancied I was looking down from the height of a steep mountain, through all the seething ocean of the air, and had the birds-eye perspective of a city before me</a:t>
            </a:r>
            <a:r>
              <a:rPr lang="en-US" altLang="en-US" sz="2400">
                <a:solidFill>
                  <a:schemeClr val="bg1"/>
                </a:solidFill>
              </a:rPr>
              <a:t>.”</a:t>
            </a:r>
          </a:p>
          <a:p>
            <a:pPr>
              <a:spcBef>
                <a:spcPct val="50000"/>
              </a:spcBef>
            </a:pPr>
            <a:r>
              <a:rPr lang="en-US" altLang="en-US" sz="2400">
                <a:solidFill>
                  <a:schemeClr val="bg1"/>
                </a:solidFill>
              </a:rPr>
              <a:t>The Wallwerk had a main wall 5 miles long that ran exactly from north to south.  Short parallel walls “</a:t>
            </a:r>
            <a:r>
              <a:rPr lang="en-US" altLang="en-US" sz="2400">
                <a:solidFill>
                  <a:schemeClr val="bg1"/>
                </a:solidFill>
                <a:latin typeface="Monotype Corsiva" pitchFamily="66" charset="0"/>
              </a:rPr>
              <a:t>like the veins of an alder or a rose-leaf</a:t>
            </a:r>
            <a:r>
              <a:rPr lang="en-US" altLang="en-US" sz="2400">
                <a:solidFill>
                  <a:schemeClr val="bg1"/>
                </a:solidFill>
              </a:rPr>
              <a:t>” come off of it at exactly 45 &amp; 90 degree angles.  In addition, the city stood exactly in the meridian of nutation of the moon’s axis.  No doubt about it -- this was the work of intelligent Selenites.</a:t>
            </a:r>
          </a:p>
          <a:p>
            <a:pPr>
              <a:spcBef>
                <a:spcPct val="50000"/>
              </a:spcBef>
            </a:pPr>
            <a:endParaRPr lang="en-US"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9" name="Rectangle 11"/>
          <p:cNvSpPr>
            <a:spLocks noGrp="1" noChangeArrowheads="1"/>
          </p:cNvSpPr>
          <p:nvPr>
            <p:ph type="title"/>
          </p:nvPr>
        </p:nvSpPr>
        <p:spPr/>
        <p:txBody>
          <a:bodyPr/>
          <a:lstStyle/>
          <a:p>
            <a:endParaRPr lang="en-US" altLang="en-US"/>
          </a:p>
        </p:txBody>
      </p:sp>
      <p:pic>
        <p:nvPicPr>
          <p:cNvPr id="12292" name="Picture 4" descr="city2"/>
          <p:cNvPicPr>
            <a:picLocks noChangeAspect="1" noChangeArrowheads="1"/>
          </p:cNvPicPr>
          <p:nvPr>
            <p:ph sz="half" idx="1"/>
          </p:nvPr>
        </p:nvPicPr>
        <p:blipFill>
          <a:blip r:embed="rId3">
            <a:lum bright="-12000" contrast="30000"/>
            <a:extLst>
              <a:ext uri="{28A0092B-C50C-407E-A947-70E740481C1C}">
                <a14:useLocalDpi xmlns:a14="http://schemas.microsoft.com/office/drawing/2010/main" val="0"/>
              </a:ext>
            </a:extLst>
          </a:blip>
          <a:srcRect l="5400" t="11829" r="52788" b="9857"/>
          <a:stretch>
            <a:fillRect/>
          </a:stretch>
        </p:blipFill>
        <p:spPr>
          <a:xfrm>
            <a:off x="533400" y="152400"/>
            <a:ext cx="1995488" cy="205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descr="city2"/>
          <p:cNvPicPr>
            <a:picLocks noChangeAspect="1" noChangeArrowheads="1"/>
          </p:cNvPicPr>
          <p:nvPr>
            <p:ph sz="quarter" idx="2"/>
          </p:nvPr>
        </p:nvPicPr>
        <p:blipFill>
          <a:blip r:embed="rId3">
            <a:lum bright="24000" contrast="36000"/>
            <a:extLst>
              <a:ext uri="{28A0092B-C50C-407E-A947-70E740481C1C}">
                <a14:useLocalDpi xmlns:a14="http://schemas.microsoft.com/office/drawing/2010/main" val="0"/>
              </a:ext>
            </a:extLst>
          </a:blip>
          <a:srcRect l="54443" t="26105" r="5226" b="18423"/>
          <a:stretch>
            <a:fillRect/>
          </a:stretch>
        </p:blipFill>
        <p:spPr>
          <a:xfrm>
            <a:off x="533400" y="2438400"/>
            <a:ext cx="1917700" cy="1981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8" name="Picture 10" descr="city5"/>
          <p:cNvPicPr>
            <a:picLocks noChangeAspect="1" noChangeArrowheads="1"/>
          </p:cNvPicPr>
          <p:nvPr>
            <p:ph sz="quarter" idx="3"/>
          </p:nvPr>
        </p:nvPicPr>
        <p:blipFill>
          <a:blip r:embed="rId4">
            <a:lum bright="-12000" contrast="60000"/>
            <a:extLst>
              <a:ext uri="{28A0092B-C50C-407E-A947-70E740481C1C}">
                <a14:useLocalDpi xmlns:a14="http://schemas.microsoft.com/office/drawing/2010/main" val="0"/>
              </a:ext>
            </a:extLst>
          </a:blip>
          <a:srcRect l="4820" t="25255" r="55008" b="42757"/>
          <a:stretch>
            <a:fillRect/>
          </a:stretch>
        </p:blipFill>
        <p:spPr>
          <a:xfrm>
            <a:off x="533400" y="4575175"/>
            <a:ext cx="1905000" cy="2103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1" name="Text Box 13"/>
          <p:cNvSpPr txBox="1">
            <a:spLocks noChangeArrowheads="1"/>
          </p:cNvSpPr>
          <p:nvPr/>
        </p:nvSpPr>
        <p:spPr bwMode="auto">
          <a:xfrm>
            <a:off x="3886200" y="457200"/>
            <a:ext cx="426720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1"/>
                </a:solidFill>
              </a:rPr>
              <a:t>Gruithuisen’s</a:t>
            </a:r>
          </a:p>
          <a:p>
            <a:pPr>
              <a:spcBef>
                <a:spcPct val="50000"/>
              </a:spcBef>
            </a:pPr>
            <a:r>
              <a:rPr lang="en-US" altLang="en-US">
                <a:solidFill>
                  <a:schemeClr val="bg1"/>
                </a:solidFill>
              </a:rPr>
              <a:t>First Drawing of Wallwerk</a:t>
            </a:r>
          </a:p>
          <a:p>
            <a:pPr>
              <a:spcBef>
                <a:spcPct val="50000"/>
              </a:spcBef>
            </a:pPr>
            <a:r>
              <a:rPr lang="en-US" altLang="en-US">
                <a:solidFill>
                  <a:schemeClr val="bg1"/>
                </a:solidFill>
              </a:rPr>
              <a:t>October 23, 1822</a:t>
            </a:r>
          </a:p>
          <a:p>
            <a:pPr>
              <a:spcBef>
                <a:spcPct val="50000"/>
              </a:spcBef>
            </a:pPr>
            <a:endParaRPr lang="en-US" altLang="en-US">
              <a:solidFill>
                <a:schemeClr val="bg1"/>
              </a:solidFill>
            </a:endParaRPr>
          </a:p>
          <a:p>
            <a:pPr>
              <a:spcBef>
                <a:spcPct val="50000"/>
              </a:spcBef>
            </a:pPr>
            <a:endParaRPr lang="en-US" altLang="en-US">
              <a:solidFill>
                <a:schemeClr val="bg1"/>
              </a:solidFill>
            </a:endParaRPr>
          </a:p>
          <a:p>
            <a:pPr>
              <a:spcBef>
                <a:spcPct val="50000"/>
              </a:spcBef>
            </a:pPr>
            <a:endParaRPr lang="en-US" altLang="en-US">
              <a:solidFill>
                <a:schemeClr val="bg1"/>
              </a:solidFill>
            </a:endParaRPr>
          </a:p>
          <a:p>
            <a:pPr>
              <a:spcBef>
                <a:spcPct val="50000"/>
              </a:spcBef>
            </a:pPr>
            <a:r>
              <a:rPr lang="en-US" altLang="en-US">
                <a:solidFill>
                  <a:schemeClr val="bg1"/>
                </a:solidFill>
              </a:rPr>
              <a:t>Gruithuisen’s, drawing showing the STAR TEMPLE (because of this structure that the Selenites were likely star-worshippers)</a:t>
            </a:r>
          </a:p>
          <a:p>
            <a:pPr>
              <a:spcBef>
                <a:spcPct val="50000"/>
              </a:spcBef>
            </a:pPr>
            <a:endParaRPr lang="en-US" altLang="en-US">
              <a:solidFill>
                <a:schemeClr val="bg1"/>
              </a:solidFill>
            </a:endParaRPr>
          </a:p>
          <a:p>
            <a:pPr>
              <a:spcBef>
                <a:spcPct val="50000"/>
              </a:spcBef>
            </a:pPr>
            <a:endParaRPr lang="en-US" altLang="en-US">
              <a:solidFill>
                <a:schemeClr val="bg1"/>
              </a:solidFill>
            </a:endParaRPr>
          </a:p>
          <a:p>
            <a:pPr>
              <a:spcBef>
                <a:spcPct val="50000"/>
              </a:spcBef>
            </a:pPr>
            <a:endParaRPr lang="en-US" altLang="en-US">
              <a:solidFill>
                <a:schemeClr val="bg1"/>
              </a:solidFill>
            </a:endParaRPr>
          </a:p>
          <a:p>
            <a:pPr>
              <a:spcBef>
                <a:spcPct val="50000"/>
              </a:spcBef>
            </a:pPr>
            <a:r>
              <a:rPr lang="en-US" altLang="en-US">
                <a:solidFill>
                  <a:schemeClr val="bg1"/>
                </a:solidFill>
              </a:rPr>
              <a:t>Rukl Atlas</a:t>
            </a:r>
          </a:p>
          <a:p>
            <a:pPr>
              <a:spcBef>
                <a:spcPct val="50000"/>
              </a:spcBef>
            </a:pPr>
            <a:r>
              <a:rPr lang="en-US" altLang="en-US">
                <a:solidFill>
                  <a:schemeClr val="bg1"/>
                </a:solidFill>
              </a:rPr>
              <a:t>Map 32 (in part)</a:t>
            </a:r>
          </a:p>
        </p:txBody>
      </p:sp>
      <p:sp>
        <p:nvSpPr>
          <p:cNvPr id="12304" name="Line 16"/>
          <p:cNvSpPr>
            <a:spLocks noChangeShapeType="1"/>
          </p:cNvSpPr>
          <p:nvPr/>
        </p:nvSpPr>
        <p:spPr bwMode="auto">
          <a:xfrm flipH="1">
            <a:off x="2362200" y="3429000"/>
            <a:ext cx="15240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ltLang="en-US"/>
          </a:p>
        </p:txBody>
      </p:sp>
      <p:sp>
        <p:nvSpPr>
          <p:cNvPr id="25603" name="Rectangle 3"/>
          <p:cNvSpPr>
            <a:spLocks noGrp="1" noChangeArrowheads="1"/>
          </p:cNvSpPr>
          <p:nvPr>
            <p:ph type="body" idx="1"/>
          </p:nvPr>
        </p:nvSpPr>
        <p:spPr/>
        <p:txBody>
          <a:bodyPr/>
          <a:lstStyle/>
          <a:p>
            <a:endParaRPr lang="en-US" altLang="en-US"/>
          </a:p>
        </p:txBody>
      </p:sp>
      <p:sp>
        <p:nvSpPr>
          <p:cNvPr id="25604" name="Text Box 4"/>
          <p:cNvSpPr txBox="1">
            <a:spLocks noChangeArrowheads="1"/>
          </p:cNvSpPr>
          <p:nvPr/>
        </p:nvSpPr>
        <p:spPr bwMode="auto">
          <a:xfrm>
            <a:off x="838200" y="381000"/>
            <a:ext cx="7467600"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bg1"/>
                </a:solidFill>
              </a:rPr>
              <a:t>“</a:t>
            </a:r>
            <a:r>
              <a:rPr lang="en-US" altLang="en-US" sz="2800" i="1">
                <a:solidFill>
                  <a:schemeClr val="bg1"/>
                </a:solidFill>
                <a:latin typeface="Monotype Corsiva" pitchFamily="66" charset="0"/>
              </a:rPr>
              <a:t>I saw</a:t>
            </a:r>
          </a:p>
          <a:p>
            <a:pPr>
              <a:spcBef>
                <a:spcPct val="50000"/>
              </a:spcBef>
            </a:pPr>
            <a:r>
              <a:rPr lang="en-US" altLang="en-US" sz="2800" i="1">
                <a:solidFill>
                  <a:schemeClr val="bg1"/>
                </a:solidFill>
                <a:latin typeface="Monotype Corsiva" pitchFamily="66" charset="0"/>
              </a:rPr>
              <a:t>The Moon’s white cities, and the opal width</a:t>
            </a:r>
          </a:p>
          <a:p>
            <a:pPr>
              <a:spcBef>
                <a:spcPct val="50000"/>
              </a:spcBef>
            </a:pPr>
            <a:r>
              <a:rPr lang="en-US" altLang="en-US" sz="2800" i="1">
                <a:solidFill>
                  <a:schemeClr val="bg1"/>
                </a:solidFill>
                <a:latin typeface="Monotype Corsiva" pitchFamily="66" charset="0"/>
              </a:rPr>
              <a:t>Of her small, glowing lakes, her silver heights</a:t>
            </a:r>
          </a:p>
          <a:p>
            <a:pPr>
              <a:spcBef>
                <a:spcPct val="50000"/>
              </a:spcBef>
            </a:pPr>
            <a:r>
              <a:rPr lang="en-US" altLang="en-US" sz="2800" i="1">
                <a:solidFill>
                  <a:schemeClr val="bg1"/>
                </a:solidFill>
                <a:latin typeface="Monotype Corsiva" pitchFamily="66" charset="0"/>
              </a:rPr>
              <a:t>Unvisited with dew of vagrant cloud.</a:t>
            </a:r>
          </a:p>
          <a:p>
            <a:pPr>
              <a:spcBef>
                <a:spcPct val="50000"/>
              </a:spcBef>
            </a:pPr>
            <a:r>
              <a:rPr lang="en-US" altLang="en-US" sz="2800" i="1">
                <a:solidFill>
                  <a:schemeClr val="bg1"/>
                </a:solidFill>
                <a:latin typeface="Monotype Corsiva" pitchFamily="66" charset="0"/>
              </a:rPr>
              <a:t>And the unsounded, undescended depth of</a:t>
            </a:r>
          </a:p>
          <a:p>
            <a:pPr>
              <a:spcBef>
                <a:spcPct val="50000"/>
              </a:spcBef>
            </a:pPr>
            <a:r>
              <a:rPr lang="en-US" altLang="en-US" sz="2800" i="1">
                <a:solidFill>
                  <a:schemeClr val="bg1"/>
                </a:solidFill>
                <a:latin typeface="Monotype Corsiva" pitchFamily="66" charset="0"/>
              </a:rPr>
              <a:t>Her black hollows, Nay – the hum of men</a:t>
            </a:r>
          </a:p>
          <a:p>
            <a:pPr>
              <a:spcBef>
                <a:spcPct val="50000"/>
              </a:spcBef>
            </a:pPr>
            <a:r>
              <a:rPr lang="en-US" altLang="en-US" sz="2800" i="1">
                <a:solidFill>
                  <a:schemeClr val="bg1"/>
                </a:solidFill>
                <a:latin typeface="Monotype Corsiva" pitchFamily="66" charset="0"/>
              </a:rPr>
              <a:t>Or other things talkin in unknown tongue</a:t>
            </a:r>
          </a:p>
          <a:p>
            <a:pPr>
              <a:spcBef>
                <a:spcPct val="50000"/>
              </a:spcBef>
            </a:pPr>
            <a:r>
              <a:rPr lang="en-US" altLang="en-US" sz="2800" i="1">
                <a:solidFill>
                  <a:schemeClr val="bg1"/>
                </a:solidFill>
                <a:latin typeface="Monotype Corsiva" pitchFamily="66" charset="0"/>
              </a:rPr>
              <a:t>And notes of busy Life in distant worlds</a:t>
            </a:r>
            <a:r>
              <a:rPr lang="en-US" altLang="en-US" sz="2400">
                <a:solidFill>
                  <a:schemeClr val="bg1"/>
                </a:solidFill>
              </a:rPr>
              <a:t>”</a:t>
            </a:r>
          </a:p>
          <a:p>
            <a:pPr>
              <a:spcBef>
                <a:spcPct val="50000"/>
              </a:spcBef>
            </a:pPr>
            <a:endParaRPr lang="en-US" altLang="en-US" sz="2400">
              <a:solidFill>
                <a:schemeClr val="bg1"/>
              </a:solidFill>
            </a:endParaRPr>
          </a:p>
          <a:p>
            <a:pPr>
              <a:spcBef>
                <a:spcPct val="50000"/>
              </a:spcBef>
            </a:pPr>
            <a:r>
              <a:rPr lang="en-US" altLang="en-US">
                <a:solidFill>
                  <a:schemeClr val="bg1"/>
                </a:solidFill>
              </a:rPr>
              <a:t>		Alfred Tennyson (1824?) – Armageddon (in part)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ChangeArrowheads="1"/>
          </p:cNvSpPr>
          <p:nvPr>
            <p:ph type="title"/>
          </p:nvPr>
        </p:nvSpPr>
        <p:spPr/>
        <p:txBody>
          <a:bodyPr/>
          <a:lstStyle/>
          <a:p>
            <a:endParaRPr lang="en-US" altLang="en-US"/>
          </a:p>
        </p:txBody>
      </p:sp>
      <p:pic>
        <p:nvPicPr>
          <p:cNvPr id="33796" name="Picture 4" descr="best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81000"/>
            <a:ext cx="9144000" cy="6283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96" name="Rectangle 16"/>
          <p:cNvSpPr>
            <a:spLocks noGrp="1" noChangeArrowheads="1"/>
          </p:cNvSpPr>
          <p:nvPr>
            <p:ph type="title"/>
          </p:nvPr>
        </p:nvSpPr>
        <p:spPr/>
        <p:txBody>
          <a:bodyPr/>
          <a:lstStyle/>
          <a:p>
            <a:endParaRPr lang="en-US" altLang="en-US"/>
          </a:p>
        </p:txBody>
      </p:sp>
      <p:pic>
        <p:nvPicPr>
          <p:cNvPr id="20484" name="Picture 4" descr="city5"/>
          <p:cNvPicPr>
            <a:picLocks noChangeAspect="1" noChangeArrowheads="1"/>
          </p:cNvPicPr>
          <p:nvPr>
            <p:ph sz="half" idx="1"/>
          </p:nvPr>
        </p:nvPicPr>
        <p:blipFill>
          <a:blip r:embed="rId3">
            <a:lum contrast="36000"/>
            <a:extLst>
              <a:ext uri="{28A0092B-C50C-407E-A947-70E740481C1C}">
                <a14:useLocalDpi xmlns:a14="http://schemas.microsoft.com/office/drawing/2010/main" val="0"/>
              </a:ext>
            </a:extLst>
          </a:blip>
          <a:srcRect l="359"/>
          <a:stretch>
            <a:fillRect/>
          </a:stretch>
        </p:blipFill>
        <p:spPr>
          <a:xfrm>
            <a:off x="4862513" y="304800"/>
            <a:ext cx="4281487"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91" name="Picture 11" descr="city2"/>
          <p:cNvPicPr>
            <a:picLocks noChangeAspect="1" noChangeArrowheads="1"/>
          </p:cNvPicPr>
          <p:nvPr>
            <p:ph sz="quarter" idx="2"/>
          </p:nvPr>
        </p:nvPicPr>
        <p:blipFill>
          <a:blip r:embed="rId4">
            <a:lum bright="-12000" contrast="42000"/>
            <a:extLst>
              <a:ext uri="{28A0092B-C50C-407E-A947-70E740481C1C}">
                <a14:useLocalDpi xmlns:a14="http://schemas.microsoft.com/office/drawing/2010/main" val="0"/>
              </a:ext>
            </a:extLst>
          </a:blip>
          <a:srcRect l="52788" t="9857" r="5400" b="11829"/>
          <a:stretch>
            <a:fillRect/>
          </a:stretch>
        </p:blipFill>
        <p:spPr>
          <a:xfrm>
            <a:off x="457200" y="4572000"/>
            <a:ext cx="2257425"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Line 7"/>
          <p:cNvSpPr>
            <a:spLocks noChangeShapeType="1"/>
          </p:cNvSpPr>
          <p:nvPr/>
        </p:nvSpPr>
        <p:spPr bwMode="auto">
          <a:xfrm>
            <a:off x="7162800" y="3429000"/>
            <a:ext cx="1600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8"/>
          <p:cNvSpPr>
            <a:spLocks noChangeShapeType="1"/>
          </p:cNvSpPr>
          <p:nvPr/>
        </p:nvSpPr>
        <p:spPr bwMode="auto">
          <a:xfrm flipH="1">
            <a:off x="8763000" y="3429000"/>
            <a:ext cx="0" cy="1676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9"/>
          <p:cNvSpPr>
            <a:spLocks noChangeShapeType="1"/>
          </p:cNvSpPr>
          <p:nvPr/>
        </p:nvSpPr>
        <p:spPr bwMode="auto">
          <a:xfrm flipH="1">
            <a:off x="7086600" y="5105400"/>
            <a:ext cx="1676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10"/>
          <p:cNvSpPr>
            <a:spLocks noChangeShapeType="1"/>
          </p:cNvSpPr>
          <p:nvPr/>
        </p:nvSpPr>
        <p:spPr bwMode="auto">
          <a:xfrm flipH="1">
            <a:off x="7086600" y="3429000"/>
            <a:ext cx="76200" cy="16764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5" name="Picture 15" descr="city6"/>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l="961" t="1923" b="1923"/>
          <a:stretch>
            <a:fillRect/>
          </a:stretch>
        </p:blipFill>
        <p:spPr>
          <a:xfrm>
            <a:off x="152400" y="152400"/>
            <a:ext cx="298450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98" name="Line 18"/>
          <p:cNvSpPr>
            <a:spLocks noChangeShapeType="1"/>
          </p:cNvSpPr>
          <p:nvPr/>
        </p:nvSpPr>
        <p:spPr bwMode="auto">
          <a:xfrm flipV="1">
            <a:off x="2133600" y="914400"/>
            <a:ext cx="4495800" cy="1066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9" name="Line 19"/>
          <p:cNvSpPr>
            <a:spLocks noChangeShapeType="1"/>
          </p:cNvSpPr>
          <p:nvPr/>
        </p:nvSpPr>
        <p:spPr bwMode="auto">
          <a:xfrm flipH="1">
            <a:off x="2743200" y="4191000"/>
            <a:ext cx="4343400" cy="1447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644</Words>
  <Application>Microsoft Office PowerPoint</Application>
  <PresentationFormat>On-screen Show (4:3)</PresentationFormat>
  <Paragraphs>82</Paragraphs>
  <Slides>13</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Monotype Corsiva</vt:lpstr>
      <vt:lpstr>Default Design</vt:lpstr>
      <vt:lpstr>PowerPoint Presentation</vt:lpstr>
      <vt:lpstr>PowerPoint Presentation</vt:lpstr>
      <vt:lpstr>The Moon of 1822</vt:lpstr>
      <vt:lpstr>PowerPoint Presentation</vt:lpstr>
      <vt:lpstr>PowerPoint Presentation</vt:lpstr>
      <vt:lpstr>PowerPoint Presentation</vt:lpstr>
      <vt:lpstr>PowerPoint Presentation</vt:lpstr>
      <vt:lpstr>PowerPoint Presentation</vt:lpstr>
      <vt:lpstr>PowerPoint Presentation</vt:lpstr>
      <vt:lpstr>Drawings by Andrew Johnson 8 inch Newtonian (195x)</vt:lpstr>
      <vt:lpstr>PowerPoint Presentation</vt:lpstr>
      <vt:lpstr>PowerPoint Presentation</vt:lpstr>
      <vt:lpstr>THANKS FOR COMING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orr</dc:creator>
  <cp:lastModifiedBy>Chas Rimpo</cp:lastModifiedBy>
  <cp:revision>22</cp:revision>
  <dcterms:created xsi:type="dcterms:W3CDTF">2004-12-11T21:22:35Z</dcterms:created>
  <dcterms:modified xsi:type="dcterms:W3CDTF">2013-11-29T16:52:59Z</dcterms:modified>
</cp:coreProperties>
</file>